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65" r:id="rId3"/>
    <p:sldId id="283" r:id="rId4"/>
    <p:sldId id="303" r:id="rId5"/>
    <p:sldId id="284" r:id="rId6"/>
    <p:sldId id="308" r:id="rId7"/>
    <p:sldId id="309" r:id="rId8"/>
    <p:sldId id="306" r:id="rId9"/>
    <p:sldId id="288" r:id="rId10"/>
    <p:sldId id="290" r:id="rId11"/>
    <p:sldId id="291" r:id="rId12"/>
    <p:sldId id="292" r:id="rId13"/>
    <p:sldId id="298" r:id="rId14"/>
    <p:sldId id="304" r:id="rId15"/>
    <p:sldId id="307" r:id="rId16"/>
    <p:sldId id="301" r:id="rId17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303"/>
            <p14:sldId id="284"/>
            <p14:sldId id="285"/>
            <p14:sldId id="286"/>
            <p14:sldId id="288"/>
            <p14:sldId id="290"/>
            <p14:sldId id="291"/>
            <p14:sldId id="292"/>
            <p14:sldId id="298"/>
            <p14:sldId id="304"/>
            <p14:sldId id="301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29" autoAdjust="0"/>
  </p:normalViewPr>
  <p:slideViewPr>
    <p:cSldViewPr showGuides="1">
      <p:cViewPr>
        <p:scale>
          <a:sx n="66" d="100"/>
          <a:sy n="66" d="100"/>
        </p:scale>
        <p:origin x="-1002" y="-336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19.10.2019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19.10.2019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89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731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750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50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58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87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72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892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79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23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19.10.2019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79504" y="2564904"/>
            <a:ext cx="9144064" cy="2435732"/>
          </a:xfrm>
        </p:spPr>
        <p:txBody>
          <a:bodyPr>
            <a:normAutofit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b="0" i="0" u="sng" dirty="0" err="1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__</a:t>
            </a:r>
            <a:r>
              <a:rPr lang="ru-RU" sz="3600" u="sng" dirty="0" err="1" smtClean="0">
                <a:latin typeface="Cambria"/>
              </a:rPr>
              <a:t>подготовительная</a:t>
            </a:r>
            <a:r>
              <a:rPr lang="ru-RU" sz="3600" u="sng" dirty="0" smtClean="0">
                <a:latin typeface="Cambria"/>
              </a:rPr>
              <a:t> к школе группа    </a:t>
            </a:r>
            <a:r>
              <a:rPr lang="ru-RU" sz="3600" b="0" i="0" u="sng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 (дети </a:t>
            </a:r>
            <a:r>
              <a:rPr lang="ru-RU" sz="3600" u="sng" dirty="0" smtClean="0">
                <a:latin typeface="Cambria"/>
              </a:rPr>
              <a:t>6 -7</a:t>
            </a:r>
            <a:r>
              <a:rPr lang="ru-RU" sz="3600" b="0" i="0" u="sng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 лет) </a:t>
            </a:r>
            <a:r>
              <a:rPr lang="ru-RU" sz="1800" u="sng" dirty="0">
                <a:latin typeface="Cambria"/>
              </a:rPr>
              <a:t/>
            </a:r>
            <a:br>
              <a:rPr lang="ru-RU" sz="1800" u="sng" dirty="0">
                <a:latin typeface="Cambria"/>
              </a:rPr>
            </a:br>
            <a:r>
              <a:rPr lang="ru-RU" sz="1800" dirty="0" smtClean="0">
                <a:latin typeface="Cambria"/>
              </a:rPr>
              <a:t>(возраст)</a:t>
            </a:r>
            <a:br>
              <a:rPr lang="ru-RU" sz="1800" dirty="0" smtClean="0">
                <a:latin typeface="Cambria"/>
              </a:rPr>
            </a:b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r>
              <a:rPr lang="ru-RU" sz="3600" u="sng" dirty="0" smtClean="0">
                <a:latin typeface="Cambria"/>
              </a:rPr>
              <a:t>_________26__________</a:t>
            </a:r>
            <a:r>
              <a:rPr lang="ru-RU" sz="1800" dirty="0" smtClean="0">
                <a:latin typeface="Cambria"/>
              </a:rPr>
              <a:t/>
            </a:r>
            <a:br>
              <a:rPr lang="ru-RU" sz="1800" dirty="0" smtClean="0">
                <a:latin typeface="Cambria"/>
              </a:rPr>
            </a:br>
            <a:r>
              <a:rPr lang="ru-RU" sz="1800" dirty="0" smtClean="0">
                <a:latin typeface="Cambria"/>
              </a:rPr>
              <a:t>(списочная численность воспитанников)</a:t>
            </a: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462564" y="4869160"/>
            <a:ext cx="4343401" cy="1440160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Сафонова Надежда Николаевна, воспитатель, МКДОУ АДС №7 ОРВ, </a:t>
            </a:r>
            <a:r>
              <a:rPr lang="ru-RU" sz="2100" b="1" dirty="0" err="1" smtClean="0"/>
              <a:t>п.г.т.Анна</a:t>
            </a:r>
            <a:r>
              <a:rPr lang="ru-RU" sz="2100" b="1" dirty="0" smtClean="0"/>
              <a:t>, Воронежская область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____           2019-2020__________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 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4460" y="5949281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музыкальной деятельности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0950" y="6147723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крупной моторики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IMG40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3609" r="13609"/>
          <a:stretch>
            <a:fillRect/>
          </a:stretch>
        </p:blipFill>
        <p:spPr>
          <a:xfrm>
            <a:off x="261938" y="476250"/>
            <a:ext cx="5472112" cy="5638800"/>
          </a:xfrm>
        </p:spPr>
      </p:pic>
      <p:pic>
        <p:nvPicPr>
          <p:cNvPr id="15" name="Рисунок 14" descr="IMG384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17800" r="17800"/>
          <a:stretch>
            <a:fillRect/>
          </a:stretch>
        </p:blipFill>
        <p:spPr>
          <a:xfrm>
            <a:off x="6670476" y="476672"/>
            <a:ext cx="4841875" cy="5638800"/>
          </a:xfrm>
        </p:spPr>
      </p:pic>
    </p:spTree>
    <p:extLst>
      <p:ext uri="{BB962C8B-B14F-4D97-AF65-F5344CB8AC3E}">
        <p14:creationId xmlns=""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сюжетно-ролевых игр («Кухня»)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сюжетно-ролевых игр («Семья»)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430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12827" r="12827"/>
          <a:stretch>
            <a:fillRect/>
          </a:stretch>
        </p:blipFill>
        <p:spPr>
          <a:xfrm>
            <a:off x="6599238" y="609600"/>
            <a:ext cx="5589587" cy="5638800"/>
          </a:xfrm>
        </p:spPr>
      </p:pic>
      <p:pic>
        <p:nvPicPr>
          <p:cNvPr id="13" name="Рисунок 12" descr="IMG42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6470" r="16470"/>
          <a:stretch>
            <a:fillRect/>
          </a:stretch>
        </p:blipFill>
        <p:spPr>
          <a:xfrm>
            <a:off x="981075" y="620713"/>
            <a:ext cx="5041900" cy="5638800"/>
          </a:xfrm>
        </p:spPr>
      </p:pic>
    </p:spTree>
    <p:extLst>
      <p:ext uri="{BB962C8B-B14F-4D97-AF65-F5344CB8AC3E}">
        <p14:creationId xmlns=""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434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2984" r="298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«Место для отдыха и уединения»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творчества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23304" y="500042"/>
            <a:ext cx="29289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В шумном пространстве игровой комнаты есть островок тишины и спокойствия - центр  отдыха, который располагает к созерцательному наблюдению, мечтам и тихим беседам. Ребенок чувствует себя здесь спокойно и уютно. В центре творчества  размещены бумага для рисования, раскраски, цветная бумага и картон для аппликации, цветные карандаши, фломастеры, трафареты, лекала и различные линейки, а также природные материалы (засушенные листья, семена растений, желуди, крупы и т.д.), пластилин. Это способствует разнообразным проявлениям самостоятельного творчества детей. Здесь же выставляются книги по детскому творчеству, где дети могут посмотреть образцы аппликации, поделок из пластилина и природных материалов. Выставки детских работ выставляются в зависимости от образовательной ситуации.</a:t>
            </a:r>
            <a:endParaRPr lang="ru-RU" sz="1200" dirty="0">
              <a:solidFill>
                <a:srgbClr val="FFFF00"/>
              </a:solidFill>
            </a:endParaRPr>
          </a:p>
        </p:txBody>
      </p:sp>
      <p:pic>
        <p:nvPicPr>
          <p:cNvPr id="14" name="Рисунок 13" descr="IMG41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2984" r="2984"/>
          <a:stretch>
            <a:fillRect/>
          </a:stretch>
        </p:blipFill>
        <p:spPr>
          <a:xfrm>
            <a:off x="190500" y="333375"/>
            <a:ext cx="3976688" cy="5638800"/>
          </a:xfrm>
        </p:spPr>
      </p:pic>
    </p:spTree>
    <p:extLst>
      <p:ext uri="{BB962C8B-B14F-4D97-AF65-F5344CB8AC3E}">
        <p14:creationId xmlns=""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2" y="5941089"/>
            <a:ext cx="10057623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Ширма разделяет  центр </a:t>
            </a:r>
            <a:r>
              <a:rPr lang="ru-RU" sz="1600" dirty="0" err="1" smtClean="0">
                <a:solidFill>
                  <a:srgbClr val="FFFF00"/>
                </a:solidFill>
              </a:rPr>
              <a:t>гендерного</a:t>
            </a:r>
            <a:r>
              <a:rPr lang="ru-RU" sz="1600" dirty="0" smtClean="0">
                <a:solidFill>
                  <a:srgbClr val="FFFF00"/>
                </a:solidFill>
              </a:rPr>
              <a:t> воспитания. Чтобы показать детям кукольный театр, достаточно вынести её за пределы центров.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46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9861" r="9861"/>
          <a:stretch>
            <a:fillRect/>
          </a:stretch>
        </p:blipFill>
        <p:spPr>
          <a:xfrm>
            <a:off x="0" y="609600"/>
            <a:ext cx="5734372" cy="5357873"/>
          </a:xfrm>
        </p:spPr>
      </p:pic>
      <p:pic>
        <p:nvPicPr>
          <p:cNvPr id="13" name="Рисунок 12" descr="IMG469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18172" r="18172"/>
          <a:stretch>
            <a:fillRect/>
          </a:stretch>
        </p:blipFill>
        <p:spPr>
          <a:xfrm>
            <a:off x="6407027" y="549275"/>
            <a:ext cx="4583236" cy="5400005"/>
          </a:xfrm>
        </p:spPr>
      </p:pic>
    </p:spTree>
    <p:extLst>
      <p:ext uri="{BB962C8B-B14F-4D97-AF65-F5344CB8AC3E}">
        <p14:creationId xmlns="" xmlns:p14="http://schemas.microsoft.com/office/powerpoint/2010/main" val="73232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093884" y="5930708"/>
            <a:ext cx="9594121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Мягкие модули из центра «Физкультура и спорт» трансформируются в детали постройки корабля для сюжетно-ролевой игры «Капитан»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39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3587" b="13587"/>
          <a:stretch>
            <a:fillRect/>
          </a:stretch>
        </p:blipFill>
        <p:spPr>
          <a:xfrm>
            <a:off x="1" y="609600"/>
            <a:ext cx="5518347" cy="5358439"/>
          </a:xfrm>
        </p:spPr>
      </p:pic>
      <p:pic>
        <p:nvPicPr>
          <p:cNvPr id="11" name="Рисунок 10" descr="IMG46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14966" b="14966"/>
          <a:stretch>
            <a:fillRect/>
          </a:stretch>
        </p:blipFill>
        <p:spPr>
          <a:xfrm>
            <a:off x="6473923" y="609600"/>
            <a:ext cx="5714901" cy="5339680"/>
          </a:xfrm>
        </p:spPr>
      </p:pic>
    </p:spTree>
    <p:extLst>
      <p:ext uri="{BB962C8B-B14F-4D97-AF65-F5344CB8AC3E}">
        <p14:creationId xmlns:p14="http://schemas.microsoft.com/office/powerpoint/2010/main" xmlns="" val="7323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Среда для диалога с родителями</a:t>
            </a:r>
          </a:p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( информационный  центр)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3"/>
            <a:ext cx="4105826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 </a:t>
            </a:r>
            <a:r>
              <a:rPr lang="ru-RU" sz="1800" dirty="0">
                <a:solidFill>
                  <a:srgbClr val="FF9933"/>
                </a:solidFill>
              </a:rPr>
              <a:t>Среда 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F9933"/>
                </a:solidFill>
              </a:rPr>
              <a:t> </a:t>
            </a:r>
            <a:r>
              <a:rPr lang="ru-RU" sz="1800" dirty="0" smtClean="0">
                <a:solidFill>
                  <a:srgbClr val="FF9933"/>
                </a:solidFill>
              </a:rPr>
              <a:t>(практический центр </a:t>
            </a:r>
            <a:r>
              <a:rPr lang="ru-RU" sz="1800" dirty="0">
                <a:solidFill>
                  <a:srgbClr val="FF9933"/>
                </a:solidFill>
              </a:rPr>
              <a:t>)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</a:t>
            </a:r>
            <a:r>
              <a:rPr lang="ru-RU" sz="1800" dirty="0">
                <a:solidFill>
                  <a:srgbClr val="FF9933"/>
                </a:solidFill>
              </a:rPr>
              <a:t>Среда 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F9933"/>
                </a:solidFill>
              </a:rPr>
              <a:t> </a:t>
            </a:r>
            <a:r>
              <a:rPr lang="ru-RU" sz="1800" dirty="0" smtClean="0">
                <a:solidFill>
                  <a:srgbClr val="FF9933"/>
                </a:solidFill>
              </a:rPr>
              <a:t>(консультационный  центр)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 bwMode="auto">
          <a:xfrm>
            <a:off x="11113" y="379413"/>
            <a:ext cx="39782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/>
          <a:srcRect l="23543" r="23543"/>
          <a:stretch>
            <a:fillRect/>
          </a:stretch>
        </p:blipFill>
        <p:spPr bwMode="auto">
          <a:xfrm>
            <a:off x="4146550" y="400050"/>
            <a:ext cx="39782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Лариса\Pictures\Аттестация\WP_20181102_07_37_37_Pro.jpg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5" cstate="print"/>
          <a:srcRect l="30114" r="30114"/>
          <a:stretch>
            <a:fillRect/>
          </a:stretch>
        </p:blipFill>
        <p:spPr bwMode="auto">
          <a:xfrm>
            <a:off x="8210550" y="428625"/>
            <a:ext cx="3978275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332656"/>
            <a:ext cx="3124200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80494" y="1443840"/>
            <a:ext cx="26432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Образовательная ситуация «В гости осень к нам пришла».</a:t>
            </a:r>
          </a:p>
          <a:p>
            <a:r>
              <a:rPr lang="ru-RU" sz="1200" dirty="0" smtClean="0"/>
              <a:t>Групповое пространство группы организовано в соответствии с ООП ДОУ. Предметно-развивающая среда  представлена наличием разнообразного оборудования для игр и занятий в соответствии с возрастом детей .</a:t>
            </a:r>
            <a:br>
              <a:rPr lang="ru-RU" sz="1200" dirty="0" smtClean="0"/>
            </a:br>
            <a:r>
              <a:rPr lang="ru-RU" sz="1200" dirty="0" smtClean="0"/>
              <a:t>Среда обогащается элементами, стимулирующими познавательную, эмоциональную, двигательную деятельность детей.</a:t>
            </a:r>
            <a:br>
              <a:rPr lang="ru-RU" sz="1200" dirty="0" smtClean="0"/>
            </a:br>
            <a:r>
              <a:rPr lang="ru-RU" sz="1200" dirty="0" smtClean="0"/>
              <a:t>Предметно-развивающая среда организуется так, чтобы каждый ребенок имел возможность свободно заниматься любимым делом. Размещение оборудования по центрам развития позволяет детям объединиться подгруппами по общим интересам: конструирование, рисование, ручной труд, театрально-игровая деятельность, экспериментирование. </a:t>
            </a:r>
            <a:endParaRPr lang="ru-RU" sz="1200" dirty="0"/>
          </a:p>
        </p:txBody>
      </p:sp>
      <p:pic>
        <p:nvPicPr>
          <p:cNvPr id="13" name="Рисунок 12" descr="IMG437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24132" b="24132"/>
          <a:stretch>
            <a:fillRect/>
          </a:stretch>
        </p:blipFill>
        <p:spPr>
          <a:xfrm>
            <a:off x="4726260" y="3429000"/>
            <a:ext cx="3976688" cy="2743200"/>
          </a:xfrm>
        </p:spPr>
      </p:pic>
      <p:pic>
        <p:nvPicPr>
          <p:cNvPr id="19" name="Рисунок 18" descr="IMG440.jpg"/>
          <p:cNvPicPr>
            <a:picLocks noGrp="1" noChangeAspect="1"/>
          </p:cNvPicPr>
          <p:nvPr>
            <p:ph type="pic" idx="12"/>
          </p:nvPr>
        </p:nvPicPr>
        <p:blipFill>
          <a:blip r:embed="rId4" cstate="print"/>
          <a:srcRect t="24142" b="24142"/>
          <a:stretch>
            <a:fillRect/>
          </a:stretch>
        </p:blipFill>
        <p:spPr>
          <a:xfrm>
            <a:off x="549796" y="3501008"/>
            <a:ext cx="3863630" cy="2664147"/>
          </a:xfrm>
        </p:spPr>
      </p:pic>
      <p:pic>
        <p:nvPicPr>
          <p:cNvPr id="21" name="Рисунок 20" descr="IMG443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24132" b="24132"/>
          <a:stretch>
            <a:fillRect/>
          </a:stretch>
        </p:blipFill>
        <p:spPr>
          <a:xfrm>
            <a:off x="405780" y="332656"/>
            <a:ext cx="3976688" cy="2743200"/>
          </a:xfrm>
        </p:spPr>
      </p:pic>
      <p:pic>
        <p:nvPicPr>
          <p:cNvPr id="23" name="Рисунок 22" descr="IMG441.jpg"/>
          <p:cNvPicPr>
            <a:picLocks noGrp="1" noChangeAspect="1"/>
          </p:cNvPicPr>
          <p:nvPr>
            <p:ph type="pic" idx="11"/>
          </p:nvPr>
        </p:nvPicPr>
        <p:blipFill>
          <a:blip r:embed="rId6" cstate="print"/>
          <a:srcRect t="24142" b="24142"/>
          <a:stretch>
            <a:fillRect/>
          </a:stretch>
        </p:blipFill>
        <p:spPr>
          <a:xfrm>
            <a:off x="4654252" y="332656"/>
            <a:ext cx="3978275" cy="2743200"/>
          </a:xfrm>
        </p:spPr>
      </p:pic>
    </p:spTree>
    <p:extLst>
      <p:ext uri="{BB962C8B-B14F-4D97-AF65-F5344CB8AC3E}">
        <p14:creationId xmlns=""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3812" y="6237288"/>
            <a:ext cx="4608511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из центра группы на  вход в помещение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14492" y="5949280"/>
            <a:ext cx="4464496" cy="681584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из центра группы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противоположном входу направлении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 flipV="1">
            <a:off x="121772" y="3374528"/>
            <a:ext cx="3550920" cy="2070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3358108" y="332656"/>
            <a:ext cx="5328593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</a:t>
            </a:r>
          </a:p>
        </p:txBody>
      </p:sp>
      <p:pic>
        <p:nvPicPr>
          <p:cNvPr id="9" name="Рисунок 8" descr="IMG450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4030" b="4030"/>
          <a:stretch>
            <a:fillRect/>
          </a:stretch>
        </p:blipFill>
        <p:spPr>
          <a:xfrm>
            <a:off x="469367" y="1196752"/>
            <a:ext cx="5639126" cy="4032448"/>
          </a:xfrm>
        </p:spPr>
      </p:pic>
      <p:pic>
        <p:nvPicPr>
          <p:cNvPr id="11" name="Рисунок 10" descr="IMG448.jpg"/>
          <p:cNvPicPr>
            <a:picLocks noGrp="1" noChangeAspect="1"/>
          </p:cNvPicPr>
          <p:nvPr>
            <p:ph type="pic" idx="12"/>
          </p:nvPr>
        </p:nvPicPr>
        <p:blipFill>
          <a:blip r:embed="rId4" cstate="print"/>
          <a:srcRect t="4030" b="4030"/>
          <a:stretch>
            <a:fillRect/>
          </a:stretch>
        </p:blipFill>
        <p:spPr>
          <a:xfrm>
            <a:off x="6237629" y="1196752"/>
            <a:ext cx="5534698" cy="4032448"/>
          </a:xfrm>
        </p:spPr>
      </p:pic>
    </p:spTree>
    <p:extLst>
      <p:ext uri="{BB962C8B-B14F-4D97-AF65-F5344CB8AC3E}">
        <p14:creationId xmlns="" xmlns:p14="http://schemas.microsoft.com/office/powerpoint/2010/main" val="1668342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09188" y="285728"/>
            <a:ext cx="2189880" cy="5643602"/>
          </a:xfrm>
        </p:spPr>
        <p:txBody>
          <a:bodyPr>
            <a:normAutofit fontScale="90000"/>
          </a:bodyPr>
          <a:lstStyle/>
          <a:p>
            <a:r>
              <a:rPr lang="ru-RU" sz="1200" dirty="0" smtClean="0">
                <a:cs typeface="Aharoni" pitchFamily="2" charset="-79"/>
              </a:rPr>
              <a:t>      Пространство рабочего сектора организовано так, что достаточно места для осуществления одновременно нескольких форм активности.  Это центры: «Патриотическое воспитание» «Книголюб»,  «Живая природа, неживая природа», «Экспериментирование», с доступными детям материалами, в  том числе, с водой и песком,  «</a:t>
            </a:r>
            <a:r>
              <a:rPr lang="ru-RU" sz="1200" dirty="0" err="1" smtClean="0">
                <a:cs typeface="Aharoni" pitchFamily="2" charset="-79"/>
              </a:rPr>
              <a:t>Гендерное</a:t>
            </a:r>
            <a:r>
              <a:rPr lang="ru-RU" sz="1200" dirty="0" smtClean="0">
                <a:cs typeface="Aharoni" pitchFamily="2" charset="-79"/>
              </a:rPr>
              <a:t> воспитание», «Продуктивной и творческой деятельности», «Хочу всё знать!»</a:t>
            </a:r>
            <a:r>
              <a:rPr lang="ru-RU" sz="1200" dirty="0">
                <a:cs typeface="Aharoni" pitchFamily="2" charset="-79"/>
              </a:rPr>
              <a:t/>
            </a:r>
            <a:br>
              <a:rPr lang="ru-RU" sz="1200" dirty="0">
                <a:cs typeface="Aharoni" pitchFamily="2" charset="-79"/>
              </a:rPr>
            </a:br>
            <a:r>
              <a:rPr lang="ru-RU" sz="1200" dirty="0" smtClean="0"/>
              <a:t> Необходимым оборудованием являются материалы, активизирующие познавательную деятельность: развивающие игры, технические устройства и игрушки, модели, предметы для опытно-поисковой работы , материалы, стимулирующие развитие широких социальных </a:t>
            </a:r>
            <a:r>
              <a:rPr lang="ru-RU" sz="1200" smtClean="0"/>
              <a:t>интересов . </a:t>
            </a:r>
            <a:r>
              <a:rPr lang="ru-RU" sz="1200" dirty="0" smtClean="0"/>
              <a:t>Это детские энциклопедии, иллюстрированные издания о животном и растительном мире планеты, о жизни людей разных стран, детские журналы, альбомы,. </a:t>
            </a:r>
            <a:endParaRPr lang="ru-RU" sz="1200" dirty="0"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48" y="6286520"/>
            <a:ext cx="57150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dirty="0" smtClean="0"/>
              <a:t>Центр «Патриотическое воспитание»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665784" y="6286520"/>
            <a:ext cx="392909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dirty="0" smtClean="0"/>
              <a:t>Центр «Книголюб»</a:t>
            </a:r>
            <a:endParaRPr lang="ru-RU" sz="1600" dirty="0"/>
          </a:p>
        </p:txBody>
      </p:sp>
      <p:pic>
        <p:nvPicPr>
          <p:cNvPr id="9" name="Рисунок 8" descr="IMG38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84" r="2984"/>
          <a:stretch>
            <a:fillRect/>
          </a:stretch>
        </p:blipFill>
        <p:spPr>
          <a:xfrm>
            <a:off x="549796" y="404664"/>
            <a:ext cx="3977640" cy="5638800"/>
          </a:xfrm>
        </p:spPr>
      </p:pic>
      <p:pic>
        <p:nvPicPr>
          <p:cNvPr id="11" name="Рисунок 10" descr="IMG423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5302250" y="404813"/>
            <a:ext cx="3978275" cy="5638800"/>
          </a:xfrm>
        </p:spPr>
      </p:pic>
    </p:spTree>
    <p:extLst>
      <p:ext uri="{BB962C8B-B14F-4D97-AF65-F5344CB8AC3E}">
        <p14:creationId xmlns=""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43644"/>
            <a:ext cx="3550920" cy="714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«Живая природа, неживая природа» соседствует с центром экспериментирования.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6072206"/>
            <a:ext cx="3550920" cy="785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песка и воды соседствует с центром экспериментирования 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4998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«Математическое развитие»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IMG42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0" y="476250"/>
            <a:ext cx="3978275" cy="5638800"/>
          </a:xfrm>
        </p:spPr>
      </p:pic>
      <p:pic>
        <p:nvPicPr>
          <p:cNvPr id="25" name="Рисунок 24" descr="IMG395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/>
          <a:stretch>
            <a:fillRect/>
          </a:stretch>
        </p:blipFill>
        <p:spPr/>
      </p:pic>
      <p:pic>
        <p:nvPicPr>
          <p:cNvPr id="27" name="Рисунок 26" descr="IMG416.jpg"/>
          <p:cNvPicPr>
            <a:picLocks noGrp="1" noChangeAspect="1"/>
          </p:cNvPicPr>
          <p:nvPr>
            <p:ph type="pic" idx="13"/>
          </p:nvPr>
        </p:nvPicPr>
        <p:blipFill>
          <a:blip r:embed="rId5" cstate="print"/>
          <a:srcRect l="23543" r="23543"/>
          <a:stretch>
            <a:fillRect/>
          </a:stretch>
        </p:blipFill>
        <p:spPr>
          <a:xfrm>
            <a:off x="4078288" y="476250"/>
            <a:ext cx="3978275" cy="5638800"/>
          </a:xfrm>
        </p:spPr>
      </p:pic>
    </p:spTree>
    <p:extLst>
      <p:ext uri="{BB962C8B-B14F-4D97-AF65-F5344CB8AC3E}">
        <p14:creationId xmlns=""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450810" y="6031258"/>
            <a:ext cx="4071966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конструирования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6594478" y="6097506"/>
            <a:ext cx="4500594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(организация хранения раздаточного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демонстрационного материала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познавательного и речевого развития)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3" cstate="print"/>
          <a:srcRect l="14508" r="14508"/>
          <a:stretch>
            <a:fillRect/>
          </a:stretch>
        </p:blipFill>
        <p:spPr bwMode="auto">
          <a:xfrm>
            <a:off x="4879975" y="415925"/>
            <a:ext cx="7118350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IMG397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253396" y="332656"/>
            <a:ext cx="4130024" cy="5854824"/>
          </a:xfrm>
        </p:spPr>
      </p:pic>
    </p:spTree>
    <p:extLst>
      <p:ext uri="{BB962C8B-B14F-4D97-AF65-F5344CB8AC3E}">
        <p14:creationId xmlns=""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6892" y="6286520"/>
            <a:ext cx="7488258" cy="4736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Гендерное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воспитание»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40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693812" y="574274"/>
            <a:ext cx="4176464" cy="5919712"/>
          </a:xfrm>
        </p:spPr>
      </p:pic>
      <p:pic>
        <p:nvPicPr>
          <p:cNvPr id="14" name="Рисунок 13" descr="IMG40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7606580" y="464776"/>
            <a:ext cx="4176464" cy="5919713"/>
          </a:xfrm>
        </p:spPr>
      </p:pic>
    </p:spTree>
    <p:extLst>
      <p:ext uri="{BB962C8B-B14F-4D97-AF65-F5344CB8AC3E}">
        <p14:creationId xmlns=""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8066" y="6500834"/>
            <a:ext cx="5643602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dirty="0" smtClean="0"/>
              <a:t>Центр «Физкультура и спорт»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08924" y="764704"/>
            <a:ext cx="3686088" cy="506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dirty="0" smtClean="0"/>
              <a:t>В активном секторе находятся  центры:  «Физкультура и спорт»,  «Дорожное движение»,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театрализованных игр,  музыкальной деятельности, сюжетно-ролевых игр. Для ролевых игр отведена ограниченная часть помещения с пространством для игры и соответствующими атрибутами (коляски, кукольная мебель, посуда, куклы и др.). 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центре              театрализованной деятельности находятся                                                                                                                                                                                    музыкальные инструменты,  обучающие карточки.    В центре   «Безопасность»  дети найдут для себя: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лепбук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безопасности,  дидактические игры, атрибуты для игры в  полицейских, лото, дорожные знаки, раскраски, картинки из серии «Безопасность». Использующееся оборудование соответствует способностям воспитанников.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10000"/>
              </a:lnSpc>
            </a:pPr>
            <a:endParaRPr lang="ru-RU" sz="1400" dirty="0"/>
          </a:p>
        </p:txBody>
      </p:sp>
      <p:pic>
        <p:nvPicPr>
          <p:cNvPr id="12" name="Рисунок 11" descr="IMG392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2984" r="2984"/>
          <a:stretch>
            <a:fillRect/>
          </a:stretch>
        </p:blipFill>
        <p:spPr>
          <a:xfrm>
            <a:off x="1269876" y="620688"/>
            <a:ext cx="3976687" cy="5638800"/>
          </a:xfrm>
        </p:spPr>
      </p:pic>
    </p:spTree>
    <p:extLst>
      <p:ext uri="{BB962C8B-B14F-4D97-AF65-F5344CB8AC3E}">
        <p14:creationId xmlns=""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театрализованных игр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«Безопасность»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41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4966" b="14966"/>
          <a:stretch>
            <a:fillRect/>
          </a:stretch>
        </p:blipFill>
        <p:spPr>
          <a:xfrm>
            <a:off x="189756" y="579584"/>
            <a:ext cx="5616624" cy="5247855"/>
          </a:xfrm>
        </p:spPr>
      </p:pic>
      <p:pic>
        <p:nvPicPr>
          <p:cNvPr id="12" name="Рисунок 11" descr="IMG414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9861" r="9861"/>
          <a:stretch>
            <a:fillRect/>
          </a:stretch>
        </p:blipFill>
        <p:spPr>
          <a:xfrm>
            <a:off x="6310436" y="620688"/>
            <a:ext cx="5637833" cy="5267672"/>
          </a:xfrm>
        </p:spPr>
      </p:pic>
    </p:spTree>
    <p:extLst>
      <p:ext uri="{BB962C8B-B14F-4D97-AF65-F5344CB8AC3E}">
        <p14:creationId xmlns=""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520</Words>
  <Application>Microsoft Office PowerPoint</Application>
  <PresentationFormat>Произвольный</PresentationFormat>
  <Paragraphs>69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GraduationAlbum_16x9</vt:lpstr>
      <vt:lpstr>__подготовительная к школе группа     (дети 6 -7 лет)  (возраст)  _________26__________ (списочная численность воспитанников)</vt:lpstr>
      <vt:lpstr>Вход в группу, нижняя левая точка</vt:lpstr>
      <vt:lpstr>Вид из центра группы на  вход в помещение</vt:lpstr>
      <vt:lpstr>      Пространство рабочего сектора организовано так, что достаточно места для осуществления одновременно нескольких форм активности.  Это центры: «Патриотическое воспитание» «Книголюб»,  «Живая природа, неживая природа», «Экспериментирование», с доступными детям материалами, в  том числе, с водой и песком,  «Гендерное воспитание», «Продуктивной и творческой деятельности», «Хочу всё знать!»  Необходимым оборудованием являются материалы, активизирующие познавательную деятельность: развивающие игры, технические устройства и игрушки, модели, предметы для опытно-поисковой работы , материалы, стимулирующие развитие широких социальных интересов . Это детские энциклопедии, иллюстрированные издания о животном и растительном мире планеты, о жизни людей разных стран, детские журналы, альбомы,. </vt:lpstr>
      <vt:lpstr>Слайд 5</vt:lpstr>
      <vt:lpstr>Слайд 6</vt:lpstr>
      <vt:lpstr>Слайд 7</vt:lpstr>
      <vt:lpstr>Слайд 8</vt:lpstr>
      <vt:lpstr>Слайд 9</vt:lpstr>
      <vt:lpstr>Центр музыкальной деятельности</vt:lpstr>
      <vt:lpstr>Центр сюжетно-ролевых игр («Кухня»)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2019-10-19T09:12:10Z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